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66" r:id="rId7"/>
    <p:sldId id="267" r:id="rId8"/>
    <p:sldId id="268" r:id="rId9"/>
    <p:sldId id="269" r:id="rId10"/>
    <p:sldId id="259" r:id="rId11"/>
    <p:sldId id="270" r:id="rId12"/>
    <p:sldId id="271" r:id="rId13"/>
    <p:sldId id="272" r:id="rId14"/>
    <p:sldId id="260" r:id="rId15"/>
    <p:sldId id="273" r:id="rId16"/>
    <p:sldId id="261" r:id="rId17"/>
    <p:sldId id="262" r:id="rId18"/>
    <p:sldId id="263" r:id="rId19"/>
  </p:sldIdLst>
  <p:sldSz cx="18288000" cy="10287000"/>
  <p:notesSz cx="6858000" cy="9144000"/>
  <p:embeddedFontLs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Bold" panose="00000800000000000000" charset="0"/>
      <p:regular r:id="rId24"/>
      <p:bold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pen Sans Bold" panose="020B0806030504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05AFC7-0F9A-7EBC-3BD7-DF54F39F1793}" v="16" dt="2025-10-16T13:38:52.759"/>
    <p1510:client id="{C58FF751-2C4A-41CD-82B0-B5FF6CF459CB}" v="67" dt="2025-10-16T13:36:36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3" name="Freeform 3"/>
          <p:cNvSpPr/>
          <p:nvPr/>
        </p:nvSpPr>
        <p:spPr>
          <a:xfrm>
            <a:off x="6833498" y="2576698"/>
            <a:ext cx="4621004" cy="6681602"/>
          </a:xfrm>
          <a:custGeom>
            <a:avLst/>
            <a:gdLst/>
            <a:ahLst/>
            <a:cxnLst/>
            <a:rect l="l" t="t" r="r" b="b"/>
            <a:pathLst>
              <a:path w="4621004" h="6681602">
                <a:moveTo>
                  <a:pt x="0" y="0"/>
                </a:moveTo>
                <a:lnTo>
                  <a:pt x="4621004" y="0"/>
                </a:lnTo>
                <a:lnTo>
                  <a:pt x="4621004" y="6681602"/>
                </a:lnTo>
                <a:lnTo>
                  <a:pt x="0" y="6681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633" b="-7633"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5" name="Freeform 5"/>
          <p:cNvSpPr/>
          <p:nvPr/>
        </p:nvSpPr>
        <p:spPr>
          <a:xfrm>
            <a:off x="7310743" y="1371359"/>
            <a:ext cx="3609364" cy="948163"/>
          </a:xfrm>
          <a:custGeom>
            <a:avLst/>
            <a:gdLst/>
            <a:ahLst/>
            <a:cxnLst/>
            <a:rect l="l" t="t" r="r" b="b"/>
            <a:pathLst>
              <a:path w="3609364" h="948163">
                <a:moveTo>
                  <a:pt x="0" y="0"/>
                </a:moveTo>
                <a:lnTo>
                  <a:pt x="3609364" y="0"/>
                </a:lnTo>
                <a:lnTo>
                  <a:pt x="3609364" y="948164"/>
                </a:lnTo>
                <a:lnTo>
                  <a:pt x="0" y="9481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6" name="Freeform 6"/>
          <p:cNvSpPr/>
          <p:nvPr/>
        </p:nvSpPr>
        <p:spPr>
          <a:xfrm>
            <a:off x="5288598" y="-1181100"/>
            <a:ext cx="7710804" cy="10896600"/>
          </a:xfrm>
          <a:custGeom>
            <a:avLst/>
            <a:gdLst/>
            <a:ahLst/>
            <a:cxnLst/>
            <a:rect l="l" t="t" r="r" b="b"/>
            <a:pathLst>
              <a:path w="4008961" h="6681602">
                <a:moveTo>
                  <a:pt x="0" y="0"/>
                </a:moveTo>
                <a:lnTo>
                  <a:pt x="4008962" y="0"/>
                </a:lnTo>
                <a:lnTo>
                  <a:pt x="4008962" y="6681602"/>
                </a:lnTo>
                <a:lnTo>
                  <a:pt x="0" y="6681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7" name="TextBox 7"/>
          <p:cNvSpPr txBox="1"/>
          <p:nvPr/>
        </p:nvSpPr>
        <p:spPr>
          <a:xfrm>
            <a:off x="3154371" y="2889493"/>
            <a:ext cx="11979257" cy="19023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pt-BR" sz="5500" b="1" noProof="0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ACBr</a:t>
            </a:r>
            <a:r>
              <a:rPr lang="pt-BR" sz="55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em ambientes conteinerizados usando Docker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78028" y="5907846"/>
            <a:ext cx="10131944" cy="1409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Nesta palestra, você vai aprender como integrar o poderoso conjunto de componentes </a:t>
            </a:r>
            <a:r>
              <a:rPr lang="pt-BR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ACBr</a:t>
            </a: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em ambientes conteinerizados usando Docker e Docker </a:t>
            </a:r>
            <a:r>
              <a:rPr lang="pt-BR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Compose</a:t>
            </a: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Exploraremos os desafios e soluções para rodar aplicações Delphi com </a:t>
            </a:r>
            <a:r>
              <a:rPr lang="pt-BR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ACBr</a:t>
            </a: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dentro de contêineres e orquestrando-os com Docker </a:t>
            </a:r>
            <a:r>
              <a:rPr lang="pt-BR" sz="20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Compose</a:t>
            </a:r>
            <a:r>
              <a:rPr lang="pt-BR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lang="pt-BR" sz="2000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515100" y="8420100"/>
            <a:ext cx="5257800" cy="281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</a:pPr>
            <a:r>
              <a:rPr lang="pt-BR" sz="2800" b="1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Palco </a:t>
            </a:r>
            <a:r>
              <a:rPr lang="pt-BR" sz="2800" b="1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ACBr</a:t>
            </a:r>
            <a:endParaRPr lang="pt-BR" sz="2800" b="1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985D67E1-8428-0297-07BE-1B61D387DB48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F52F633C-5476-0A93-F651-E4093971C48F}"/>
              </a:ext>
            </a:extLst>
          </p:cNvPr>
          <p:cNvSpPr txBox="1"/>
          <p:nvPr/>
        </p:nvSpPr>
        <p:spPr>
          <a:xfrm>
            <a:off x="1050328" y="866457"/>
            <a:ext cx="16230600" cy="66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pt-BR" sz="60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Mãos</a:t>
            </a:r>
            <a:r>
              <a:rPr lang="pt-BR" sz="60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na massa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6474016-63B4-2414-EA86-F0CC31F5C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828" y="1790700"/>
            <a:ext cx="975360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985D67E1-8428-0297-07BE-1B61D387DB48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B0C9E163-84FC-F4CF-9309-BE0512265EDA}"/>
              </a:ext>
            </a:extLst>
          </p:cNvPr>
          <p:cNvSpPr txBox="1"/>
          <p:nvPr/>
        </p:nvSpPr>
        <p:spPr>
          <a:xfrm>
            <a:off x="1028700" y="701036"/>
            <a:ext cx="16230600" cy="1232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pt-BR" sz="469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Fiz uma implementação nova, como subo para o meu container?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B0D689-D026-4855-845A-9AD7E9C40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927" y="2152042"/>
            <a:ext cx="8312145" cy="651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040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985D67E1-8428-0297-07BE-1B61D387DB48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B0C9E163-84FC-F4CF-9309-BE0512265EDA}"/>
              </a:ext>
            </a:extLst>
          </p:cNvPr>
          <p:cNvSpPr txBox="1"/>
          <p:nvPr/>
        </p:nvSpPr>
        <p:spPr>
          <a:xfrm>
            <a:off x="1028700" y="701036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pt-BR" sz="469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Difícil né? Tenho uma solução!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12AAB71-1313-0F75-5B8D-3BE249F55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9223" y="2214037"/>
            <a:ext cx="5250077" cy="516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2">
            <a:extLst>
              <a:ext uri="{FF2B5EF4-FFF2-40B4-BE49-F238E27FC236}">
                <a16:creationId xmlns:a16="http://schemas.microsoft.com/office/drawing/2014/main" id="{62D83D79-47E8-C8EE-D0C5-D8B35CE1CE81}"/>
              </a:ext>
            </a:extLst>
          </p:cNvPr>
          <p:cNvSpPr txBox="1"/>
          <p:nvPr/>
        </p:nvSpPr>
        <p:spPr>
          <a:xfrm>
            <a:off x="269976" y="2037949"/>
            <a:ext cx="7200904" cy="2888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25"/>
              </a:lnSpc>
            </a:pPr>
            <a:r>
              <a:rPr lang="en-US" sz="3200" dirty="0">
                <a:solidFill>
                  <a:srgbClr val="FFFFFF"/>
                </a:solidFill>
                <a:latin typeface="Montserrat Bold" panose="00000800000000000000" charset="0"/>
                <a:ea typeface="Open Sans"/>
                <a:cs typeface="Open Sans"/>
                <a:sym typeface="Open Sans"/>
              </a:rPr>
              <a:t>Docker compose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Orquestrador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containters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do Docker;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Arquivo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pt-BR" sz="3200" b="1" noProof="0" dirty="0">
                <a:solidFill>
                  <a:srgbClr val="FFC000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.</a:t>
            </a:r>
            <a:r>
              <a:rPr lang="pt-BR" sz="3200" b="1" noProof="0" dirty="0" err="1">
                <a:solidFill>
                  <a:srgbClr val="FFC000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yaml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;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Semelhante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Dockerfile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006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985D67E1-8428-0297-07BE-1B61D387DB48}"/>
              </a:ext>
            </a:extLst>
          </p:cNvPr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B0C9E163-84FC-F4CF-9309-BE0512265EDA}"/>
              </a:ext>
            </a:extLst>
          </p:cNvPr>
          <p:cNvSpPr txBox="1"/>
          <p:nvPr/>
        </p:nvSpPr>
        <p:spPr>
          <a:xfrm>
            <a:off x="1028700" y="779737"/>
            <a:ext cx="16230600" cy="61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4"/>
              </a:lnSpc>
            </a:pPr>
            <a:r>
              <a:rPr lang="pt-BR" sz="469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Comando para refazer as imagens</a:t>
            </a:r>
          </a:p>
        </p:txBody>
      </p:sp>
      <p:pic>
        <p:nvPicPr>
          <p:cNvPr id="7" name="Imagem 6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1919C174-161B-B649-59AB-246698310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811" y="2863396"/>
            <a:ext cx="8304378" cy="456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63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38200" y="1523399"/>
            <a:ext cx="3611601" cy="948751"/>
          </a:xfrm>
          <a:custGeom>
            <a:avLst/>
            <a:gdLst/>
            <a:ahLst/>
            <a:cxnLst/>
            <a:rect l="l" t="t" r="r" b="b"/>
            <a:pathLst>
              <a:path w="3611601" h="948751">
                <a:moveTo>
                  <a:pt x="0" y="0"/>
                </a:moveTo>
                <a:lnTo>
                  <a:pt x="3611600" y="0"/>
                </a:lnTo>
                <a:lnTo>
                  <a:pt x="3611600" y="948751"/>
                </a:lnTo>
                <a:lnTo>
                  <a:pt x="0" y="948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6" name="Freeform 6"/>
          <p:cNvSpPr/>
          <p:nvPr/>
        </p:nvSpPr>
        <p:spPr>
          <a:xfrm>
            <a:off x="-1981200" y="3372126"/>
            <a:ext cx="14981811" cy="1014201"/>
          </a:xfrm>
          <a:custGeom>
            <a:avLst/>
            <a:gdLst/>
            <a:ahLst/>
            <a:cxnLst/>
            <a:rect l="l" t="t" r="r" b="b"/>
            <a:pathLst>
              <a:path w="14110058" h="1014201">
                <a:moveTo>
                  <a:pt x="0" y="0"/>
                </a:moveTo>
                <a:lnTo>
                  <a:pt x="14110058" y="0"/>
                </a:lnTo>
                <a:lnTo>
                  <a:pt x="14110058" y="1014201"/>
                </a:lnTo>
                <a:lnTo>
                  <a:pt x="0" y="1014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91868" r="-68644" b="-627901"/>
            </a:stretch>
          </a:blipFill>
        </p:spPr>
        <p:txBody>
          <a:bodyPr/>
          <a:lstStyle/>
          <a:p>
            <a:pPr algn="r"/>
            <a:endParaRPr lang="pt-BR" noProof="0"/>
          </a:p>
        </p:txBody>
      </p:sp>
      <p:sp>
        <p:nvSpPr>
          <p:cNvPr id="7" name="TextBox 7"/>
          <p:cNvSpPr txBox="1"/>
          <p:nvPr/>
        </p:nvSpPr>
        <p:spPr>
          <a:xfrm>
            <a:off x="567396" y="7429500"/>
            <a:ext cx="5180313" cy="1063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340"/>
              </a:lnSpc>
            </a:pPr>
            <a:r>
              <a:rPr lang="pt-BR" sz="3100" b="1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Redes sociais:</a:t>
            </a:r>
            <a:r>
              <a:rPr lang="pt-BR" sz="31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r">
              <a:lnSpc>
                <a:spcPts val="4340"/>
              </a:lnSpc>
            </a:pPr>
            <a:r>
              <a:rPr lang="pt-BR" sz="31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@1gor.cq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200" y="3162300"/>
            <a:ext cx="12278398" cy="78367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6580"/>
              </a:lnSpc>
            </a:pPr>
            <a:r>
              <a:rPr lang="pt-BR" sz="4700" b="1" noProof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Avalie a palestra no App do Evento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19168" y="7429500"/>
            <a:ext cx="5711260" cy="1063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340"/>
              </a:lnSpc>
            </a:pPr>
            <a:r>
              <a:rPr lang="pt-BR" sz="3100" b="1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E-mail: </a:t>
            </a:r>
            <a:br>
              <a:rPr lang="pt-BR" sz="3100" b="1" dirty="0">
                <a:latin typeface="Montserrat"/>
                <a:ea typeface="Montserrat"/>
                <a:cs typeface="Montserrat"/>
              </a:rPr>
            </a:br>
            <a:r>
              <a:rPr lang="pt-BR" sz="31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igor@orasystems.com.br</a:t>
            </a:r>
            <a:endParaRPr lang="pt-BR" sz="3100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5633" y="5388268"/>
            <a:ext cx="12179965" cy="127509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3360"/>
              </a:lnSpc>
            </a:pPr>
            <a:r>
              <a:rPr lang="pt-BR" sz="2400" noProof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“Agradeço imensamente a presença e atenção de todos vocês. Foi um prazer poder compartilhar conhecimento e experiências. Espero que esse conteúdo possa gerar reflexões e novas oportunidades. Muito obrigado e até a próxima!”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9081D04-51B3-576F-C536-01BAF229E7B3}"/>
              </a:ext>
            </a:extLst>
          </p:cNvPr>
          <p:cNvSpPr txBox="1"/>
          <p:nvPr/>
        </p:nvSpPr>
        <p:spPr>
          <a:xfrm>
            <a:off x="434453" y="4129018"/>
            <a:ext cx="12278398" cy="73616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6580"/>
              </a:lnSpc>
            </a:pPr>
            <a:r>
              <a:rPr lang="pt-BR" sz="3200" noProof="0" dirty="0">
                <a:solidFill>
                  <a:srgbClr val="FFFFF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Faça o download na Play Store (Android) ou App Store (iOS)</a:t>
            </a:r>
          </a:p>
        </p:txBody>
      </p:sp>
      <p:pic>
        <p:nvPicPr>
          <p:cNvPr id="13" name="Imagem 12" descr="Código QR&#10;&#10;O conteúdo gerado por IA pode estar incorreto.">
            <a:extLst>
              <a:ext uri="{FF2B5EF4-FFF2-40B4-BE49-F238E27FC236}">
                <a16:creationId xmlns:a16="http://schemas.microsoft.com/office/drawing/2014/main" id="{D7DABA75-47FF-41C4-DA2A-987AF6577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0" y="3247665"/>
            <a:ext cx="3588715" cy="358871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38200" y="1523399"/>
            <a:ext cx="3611601" cy="948751"/>
          </a:xfrm>
          <a:custGeom>
            <a:avLst/>
            <a:gdLst/>
            <a:ahLst/>
            <a:cxnLst/>
            <a:rect l="l" t="t" r="r" b="b"/>
            <a:pathLst>
              <a:path w="3611601" h="948751">
                <a:moveTo>
                  <a:pt x="0" y="0"/>
                </a:moveTo>
                <a:lnTo>
                  <a:pt x="3611600" y="0"/>
                </a:lnTo>
                <a:lnTo>
                  <a:pt x="3611600" y="948751"/>
                </a:lnTo>
                <a:lnTo>
                  <a:pt x="0" y="948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6" name="Freeform 6"/>
          <p:cNvSpPr/>
          <p:nvPr/>
        </p:nvSpPr>
        <p:spPr>
          <a:xfrm>
            <a:off x="-1981200" y="3372126"/>
            <a:ext cx="14981811" cy="1014201"/>
          </a:xfrm>
          <a:custGeom>
            <a:avLst/>
            <a:gdLst/>
            <a:ahLst/>
            <a:cxnLst/>
            <a:rect l="l" t="t" r="r" b="b"/>
            <a:pathLst>
              <a:path w="14110058" h="1014201">
                <a:moveTo>
                  <a:pt x="0" y="0"/>
                </a:moveTo>
                <a:lnTo>
                  <a:pt x="14110058" y="0"/>
                </a:lnTo>
                <a:lnTo>
                  <a:pt x="14110058" y="1014201"/>
                </a:lnTo>
                <a:lnTo>
                  <a:pt x="0" y="10142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91868" r="-68644" b="-627901"/>
            </a:stretch>
          </a:blipFill>
        </p:spPr>
        <p:txBody>
          <a:bodyPr/>
          <a:lstStyle/>
          <a:p>
            <a:pPr algn="r"/>
            <a:endParaRPr lang="pt-BR" noProof="0"/>
          </a:p>
        </p:txBody>
      </p:sp>
      <p:sp>
        <p:nvSpPr>
          <p:cNvPr id="7" name="TextBox 7"/>
          <p:cNvSpPr txBox="1"/>
          <p:nvPr/>
        </p:nvSpPr>
        <p:spPr>
          <a:xfrm>
            <a:off x="567396" y="7429500"/>
            <a:ext cx="5180313" cy="1063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340"/>
              </a:lnSpc>
            </a:pPr>
            <a:r>
              <a:rPr lang="pt-BR" sz="3100" b="1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Redes sociais:</a:t>
            </a:r>
            <a:r>
              <a:rPr lang="pt-BR" sz="31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r">
              <a:lnSpc>
                <a:spcPts val="4340"/>
              </a:lnSpc>
            </a:pPr>
            <a:r>
              <a:rPr lang="pt-BR" sz="31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@1gor.cq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200" y="3162300"/>
            <a:ext cx="12278398" cy="78367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6580"/>
              </a:lnSpc>
            </a:pPr>
            <a:r>
              <a:rPr lang="pt-BR" sz="4700" b="1" noProof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Avalie a palestra no App do Evento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19168" y="7429500"/>
            <a:ext cx="5711260" cy="1063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340"/>
              </a:lnSpc>
            </a:pPr>
            <a:r>
              <a:rPr lang="pt-BR" sz="3100" b="1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E-mail: </a:t>
            </a:r>
            <a:br>
              <a:rPr lang="pt-BR" sz="3100" b="1" dirty="0">
                <a:latin typeface="Montserrat"/>
                <a:ea typeface="Montserrat"/>
                <a:cs typeface="Montserrat"/>
              </a:rPr>
            </a:br>
            <a:r>
              <a:rPr lang="pt-BR" sz="31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igor@orasystems.com.br</a:t>
            </a:r>
            <a:endParaRPr lang="pt-BR" sz="3100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55633" y="5388268"/>
            <a:ext cx="12179965" cy="127509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3360"/>
              </a:lnSpc>
            </a:pPr>
            <a:r>
              <a:rPr lang="pt-BR" sz="2400" noProof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“Agradeço imensamente a presença e atenção de todos vocês. Foi um prazer poder compartilhar conhecimento e experiências. Espero que esse conteúdo possa gerar reflexões e novas oportunidades. Muito obrigado e até a próxima!”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9081D04-51B3-576F-C536-01BAF229E7B3}"/>
              </a:ext>
            </a:extLst>
          </p:cNvPr>
          <p:cNvSpPr txBox="1"/>
          <p:nvPr/>
        </p:nvSpPr>
        <p:spPr>
          <a:xfrm>
            <a:off x="434453" y="4129018"/>
            <a:ext cx="12278398" cy="73616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r">
              <a:lnSpc>
                <a:spcPts val="6580"/>
              </a:lnSpc>
            </a:pPr>
            <a:r>
              <a:rPr lang="pt-BR" sz="3200" noProof="0" dirty="0">
                <a:solidFill>
                  <a:srgbClr val="FFFFF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Faça o download na Play Store (Android) ou App Store (iOS)</a:t>
            </a:r>
          </a:p>
        </p:txBody>
      </p:sp>
      <p:pic>
        <p:nvPicPr>
          <p:cNvPr id="13" name="Imagem 12" descr="Código QR&#10;&#10;O conteúdo gerado por IA pode estar incorreto.">
            <a:extLst>
              <a:ext uri="{FF2B5EF4-FFF2-40B4-BE49-F238E27FC236}">
                <a16:creationId xmlns:a16="http://schemas.microsoft.com/office/drawing/2014/main" id="{D7DABA75-47FF-41C4-DA2A-987AF65772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0" y="3247665"/>
            <a:ext cx="3588715" cy="358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12305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Desenho de um círculo&#10;&#10;O conteúdo gerado por IA pode estar incorreto.">
            <a:extLst>
              <a:ext uri="{FF2B5EF4-FFF2-40B4-BE49-F238E27FC236}">
                <a16:creationId xmlns:a16="http://schemas.microsoft.com/office/drawing/2014/main" id="{9F7BBD88-F4E0-0684-6A6A-AAEE6452A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19" y="3314700"/>
            <a:ext cx="6984127" cy="110476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106F80B-438D-5A02-759B-CAB5042441B4}"/>
              </a:ext>
            </a:extLst>
          </p:cNvPr>
          <p:cNvSpPr txBox="1"/>
          <p:nvPr/>
        </p:nvSpPr>
        <p:spPr>
          <a:xfrm>
            <a:off x="1699146" y="5069244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Visite nosso estande e conheça </a:t>
            </a:r>
            <a:r>
              <a:rPr lang="pt-BR" sz="3600" b="1">
                <a:solidFill>
                  <a:schemeClr val="bg1"/>
                </a:solidFill>
                <a:latin typeface="Montserrat" panose="00000500000000000000" pitchFamily="2" charset="0"/>
              </a:rPr>
              <a:t>o clube</a:t>
            </a:r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 de software </a:t>
            </a:r>
            <a:r>
              <a:rPr lang="pt-BR" sz="36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houses</a:t>
            </a:r>
            <a:endParaRPr lang="pt-BR" sz="36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 descr="Código QR&#10;&#10;O conteúdo gerado por IA pode estar incorreto.">
            <a:extLst>
              <a:ext uri="{FF2B5EF4-FFF2-40B4-BE49-F238E27FC236}">
                <a16:creationId xmlns:a16="http://schemas.microsoft.com/office/drawing/2014/main" id="{A3B88D1B-C80F-4E52-FB3A-3A3892CF5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3314700"/>
            <a:ext cx="4004765" cy="40047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EBBCD99-5B1E-D0EF-0797-A707C5C221D9}"/>
              </a:ext>
            </a:extLst>
          </p:cNvPr>
          <p:cNvSpPr txBox="1"/>
          <p:nvPr/>
        </p:nvSpPr>
        <p:spPr>
          <a:xfrm>
            <a:off x="-1139304" y="6919355"/>
            <a:ext cx="1152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Consultoria, Soluções, Cursos, descontos e brindes exclusivos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E67AA5-4DD0-8E64-591E-1F10A0BAB2A5}"/>
              </a:ext>
            </a:extLst>
          </p:cNvPr>
          <p:cNvSpPr txBox="1"/>
          <p:nvPr/>
        </p:nvSpPr>
        <p:spPr>
          <a:xfrm>
            <a:off x="11289257" y="7550297"/>
            <a:ext cx="352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projetoacbr.com.br/</a:t>
            </a:r>
            <a:r>
              <a:rPr lang="pt-BR" sz="2000" b="1">
                <a:solidFill>
                  <a:schemeClr val="bg1"/>
                </a:solidFill>
                <a:latin typeface="Montserrat" panose="00000500000000000000" pitchFamily="2" charset="0"/>
              </a:rPr>
              <a:t>pro</a:t>
            </a:r>
            <a:endParaRPr lang="pt-BR" sz="20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0ECCF1-9B63-1DD4-E864-829AFC7A2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E8CC82D8-47D7-E4FC-2F5C-8F095ABBE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07506" y="3314700"/>
            <a:ext cx="6984127" cy="1096722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DD10749-EC25-B5CC-D1CF-A7019FC2C20A}"/>
              </a:ext>
            </a:extLst>
          </p:cNvPr>
          <p:cNvSpPr txBox="1"/>
          <p:nvPr/>
        </p:nvSpPr>
        <p:spPr>
          <a:xfrm>
            <a:off x="1704833" y="4991100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Visite nosso estande e conheça </a:t>
            </a:r>
            <a:r>
              <a:rPr lang="pt-BR" sz="3600" b="1">
                <a:solidFill>
                  <a:schemeClr val="bg1"/>
                </a:solidFill>
                <a:latin typeface="Montserrat" panose="00000500000000000000" pitchFamily="2" charset="0"/>
              </a:rPr>
              <a:t>a nova forma </a:t>
            </a:r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de </a:t>
            </a:r>
            <a:r>
              <a:rPr lang="pt-BR" sz="3600" b="1">
                <a:solidFill>
                  <a:schemeClr val="bg1"/>
                </a:solidFill>
                <a:latin typeface="Montserrat" panose="00000500000000000000" pitchFamily="2" charset="0"/>
              </a:rPr>
              <a:t>integrar o </a:t>
            </a:r>
            <a:r>
              <a:rPr lang="pt-BR" sz="36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ACBr</a:t>
            </a:r>
            <a:endParaRPr lang="pt-BR" sz="36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2E4B35-4017-E376-9E64-BCD50D6DC0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3314700"/>
            <a:ext cx="4004765" cy="40047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E0A445D-384E-8C92-2C0A-328519D8E28C}"/>
              </a:ext>
            </a:extLst>
          </p:cNvPr>
          <p:cNvSpPr txBox="1"/>
          <p:nvPr/>
        </p:nvSpPr>
        <p:spPr>
          <a:xfrm>
            <a:off x="-1133617" y="6771107"/>
            <a:ext cx="1152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Serviço completo com Integração ágil e condição</a:t>
            </a:r>
            <a:r>
              <a:rPr lang="pt-BR" sz="2000">
                <a:solidFill>
                  <a:schemeClr val="bg1"/>
                </a:solidFill>
                <a:latin typeface="Montserrat" panose="00000500000000000000" pitchFamily="2" charset="0"/>
              </a:rPr>
              <a:t> de lançamento</a:t>
            </a:r>
            <a:endParaRPr lang="pt-BR" sz="2000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57DF4DE-314A-7503-AD0E-34F75CCB6406}"/>
              </a:ext>
            </a:extLst>
          </p:cNvPr>
          <p:cNvSpPr txBox="1"/>
          <p:nvPr/>
        </p:nvSpPr>
        <p:spPr>
          <a:xfrm>
            <a:off x="11289257" y="7550297"/>
            <a:ext cx="352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 dirty="0">
                <a:solidFill>
                  <a:schemeClr val="bg1"/>
                </a:solidFill>
                <a:latin typeface="Montserrat" panose="00000500000000000000" pitchFamily="2" charset="0"/>
              </a:rPr>
              <a:t>projetoacbr.com.br/</a:t>
            </a:r>
            <a:r>
              <a:rPr lang="pt-BR" sz="2000" b="1" noProof="0" dirty="0">
                <a:solidFill>
                  <a:schemeClr val="bg1"/>
                </a:solidFill>
                <a:latin typeface="Montserrat" panose="00000500000000000000" pitchFamily="2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168308521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C16651-01C6-844F-6DBE-A1FAB5DBC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8114234-4989-F982-3120-43FF15B10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9073" y="3314700"/>
            <a:ext cx="6984127" cy="104881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9F64072-F6D0-4AD1-0119-550BD45D09FC}"/>
              </a:ext>
            </a:extLst>
          </p:cNvPr>
          <p:cNvSpPr txBox="1"/>
          <p:nvPr/>
        </p:nvSpPr>
        <p:spPr>
          <a:xfrm>
            <a:off x="1676400" y="5041268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noProof="0">
                <a:solidFill>
                  <a:schemeClr val="bg1"/>
                </a:solidFill>
                <a:latin typeface="Montserrat" panose="00000500000000000000" pitchFamily="2" charset="0"/>
              </a:rPr>
              <a:t>Visite nosso estande e conheça a distribuição TEF oficial do </a:t>
            </a:r>
            <a:r>
              <a:rPr lang="pt-BR" sz="36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ACBr</a:t>
            </a:r>
            <a:endParaRPr lang="pt-BR" sz="36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B4328C-0D1E-8C27-6CAB-FC35F0959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49000" y="3314700"/>
            <a:ext cx="4004765" cy="400476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832A3AC-EAC1-63B4-99AA-B3D839B64EA1}"/>
              </a:ext>
            </a:extLst>
          </p:cNvPr>
          <p:cNvSpPr txBox="1"/>
          <p:nvPr/>
        </p:nvSpPr>
        <p:spPr>
          <a:xfrm>
            <a:off x="-1162050" y="6919355"/>
            <a:ext cx="11525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Seja parceiro de um distribuidor com autoridade, soluções e suporte.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7457398-1A08-7E51-BAC8-65025E7736F1}"/>
              </a:ext>
            </a:extLst>
          </p:cNvPr>
          <p:cNvSpPr txBox="1"/>
          <p:nvPr/>
        </p:nvSpPr>
        <p:spPr>
          <a:xfrm>
            <a:off x="11687432" y="7550297"/>
            <a:ext cx="3122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noProof="0">
                <a:solidFill>
                  <a:schemeClr val="bg1"/>
                </a:solidFill>
                <a:latin typeface="Montserrat" panose="00000500000000000000" pitchFamily="2" charset="0"/>
              </a:rPr>
              <a:t>projetoacbr.com.br/</a:t>
            </a:r>
            <a:r>
              <a:rPr lang="pt-BR" sz="2000" b="1" noProof="0" err="1">
                <a:solidFill>
                  <a:schemeClr val="bg1"/>
                </a:solidFill>
                <a:latin typeface="Montserrat" panose="00000500000000000000" pitchFamily="2" charset="0"/>
              </a:rPr>
              <a:t>tef</a:t>
            </a:r>
            <a:endParaRPr lang="pt-BR" sz="2000" b="1" noProof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91125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4" name="TextBox 4"/>
          <p:cNvSpPr txBox="1"/>
          <p:nvPr/>
        </p:nvSpPr>
        <p:spPr>
          <a:xfrm>
            <a:off x="6248400" y="3419587"/>
            <a:ext cx="11367214" cy="71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pt-BR" sz="4200" b="1" noProof="0" dirty="0">
                <a:solidFill>
                  <a:srgbClr val="FFC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Igor</a:t>
            </a:r>
            <a:r>
              <a:rPr lang="pt-BR" sz="42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Queirantes - </a:t>
            </a:r>
            <a:r>
              <a:rPr lang="pt-BR" sz="4200" b="1" noProof="0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OraSystems</a:t>
            </a:r>
            <a:endParaRPr lang="pt-BR" sz="4200" b="1" noProof="0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0135" y="4355026"/>
            <a:ext cx="5122279" cy="832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pt-BR" sz="36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 Lead &amp; Software </a:t>
            </a:r>
            <a:r>
              <a:rPr lang="pt-BR" sz="3600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Developer</a:t>
            </a:r>
            <a:endParaRPr lang="pt-BR" sz="3600" noProof="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64357" y="5628246"/>
            <a:ext cx="7093836" cy="139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pt-BR" sz="20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Líder técnico e desenvolvedor na </a:t>
            </a:r>
            <a:r>
              <a:rPr lang="pt-BR" sz="2000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OraSystems</a:t>
            </a:r>
            <a:r>
              <a:rPr lang="pt-BR" sz="20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com 5 anos de experiência em Delphi. Apaixonado por tecnologia, inovação e pelo impacto que o open-</a:t>
            </a:r>
            <a:r>
              <a:rPr lang="pt-BR" sz="2000" noProof="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source</a:t>
            </a:r>
            <a:r>
              <a:rPr lang="pt-BR" sz="2000" noProof="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pode gerar na comunidade.</a:t>
            </a:r>
          </a:p>
        </p:txBody>
      </p:sp>
      <p:sp>
        <p:nvSpPr>
          <p:cNvPr id="7" name="Freeform 7"/>
          <p:cNvSpPr/>
          <p:nvPr/>
        </p:nvSpPr>
        <p:spPr>
          <a:xfrm>
            <a:off x="7787915" y="4894498"/>
            <a:ext cx="13457222" cy="738510"/>
          </a:xfrm>
          <a:custGeom>
            <a:avLst/>
            <a:gdLst/>
            <a:ahLst/>
            <a:cxnLst/>
            <a:rect l="l" t="t" r="r" b="b"/>
            <a:pathLst>
              <a:path w="13457222" h="738510">
                <a:moveTo>
                  <a:pt x="0" y="0"/>
                </a:moveTo>
                <a:lnTo>
                  <a:pt x="13457222" y="0"/>
                </a:lnTo>
                <a:lnTo>
                  <a:pt x="13457222" y="738510"/>
                </a:lnTo>
                <a:lnTo>
                  <a:pt x="0" y="738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66715" b="-458279"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8" name="Freeform 8"/>
          <p:cNvSpPr/>
          <p:nvPr/>
        </p:nvSpPr>
        <p:spPr>
          <a:xfrm>
            <a:off x="10406593" y="1028700"/>
            <a:ext cx="3609364" cy="948163"/>
          </a:xfrm>
          <a:custGeom>
            <a:avLst/>
            <a:gdLst/>
            <a:ahLst/>
            <a:cxnLst/>
            <a:rect l="l" t="t" r="r" b="b"/>
            <a:pathLst>
              <a:path w="3609364" h="948163">
                <a:moveTo>
                  <a:pt x="0" y="0"/>
                </a:moveTo>
                <a:lnTo>
                  <a:pt x="3609364" y="0"/>
                </a:lnTo>
                <a:lnTo>
                  <a:pt x="3609364" y="948163"/>
                </a:lnTo>
                <a:lnTo>
                  <a:pt x="0" y="948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pic>
        <p:nvPicPr>
          <p:cNvPr id="14" name="Imagem 13" descr="Homem segurando computador&#10;&#10;O conteúdo gerado por IA pode estar incorreto.">
            <a:extLst>
              <a:ext uri="{FF2B5EF4-FFF2-40B4-BE49-F238E27FC236}">
                <a16:creationId xmlns:a16="http://schemas.microsoft.com/office/drawing/2014/main" id="{B0A2532C-7C5A-56AA-A201-E1CB8C053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78" y="2277758"/>
            <a:ext cx="6327101" cy="5818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FAFDE1-AA2A-2D31-C63F-7468EF94C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15" y="3796476"/>
            <a:ext cx="2694046" cy="269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2F16167-3B1E-792B-94F4-7CF6D89C2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96" y="3569696"/>
            <a:ext cx="3147607" cy="314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8CB5173-D646-0058-EB1E-5A5C8982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803" y="3760654"/>
            <a:ext cx="2812565" cy="276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4B80E568-0157-B621-7AA4-BF50FDA5E2CE}"/>
              </a:ext>
            </a:extLst>
          </p:cNvPr>
          <p:cNvSpPr txBox="1"/>
          <p:nvPr/>
        </p:nvSpPr>
        <p:spPr>
          <a:xfrm>
            <a:off x="2633110" y="1790700"/>
            <a:ext cx="13021777" cy="913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88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 que vamos utilizar?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4B80E568-0157-B621-7AA4-BF50FDA5E2CE}"/>
              </a:ext>
            </a:extLst>
          </p:cNvPr>
          <p:cNvSpPr txBox="1"/>
          <p:nvPr/>
        </p:nvSpPr>
        <p:spPr>
          <a:xfrm>
            <a:off x="1378424" y="1618703"/>
            <a:ext cx="1519086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pt-BR" sz="6600" b="1" noProof="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Empresas que utilizam Docker 🐋</a:t>
            </a:r>
          </a:p>
        </p:txBody>
      </p: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06A58A35-B16D-1A16-6CEF-D5FF19E678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790" y="3966753"/>
            <a:ext cx="1726793" cy="172679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F1F9D82-8EC0-2F97-BEAE-EDF385B6A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728" y="3994790"/>
            <a:ext cx="1672698" cy="172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Uber - ícones de tecnologia grátis">
            <a:extLst>
              <a:ext uri="{FF2B5EF4-FFF2-40B4-BE49-F238E27FC236}">
                <a16:creationId xmlns:a16="http://schemas.microsoft.com/office/drawing/2014/main" id="{1DDA73FC-FD9F-EBF9-3E00-F8D6EFDD5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572" y="3966752"/>
            <a:ext cx="1726793" cy="172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Logo, paypal icon - Free download on Iconfinder">
            <a:extLst>
              <a:ext uri="{FF2B5EF4-FFF2-40B4-BE49-F238E27FC236}">
                <a16:creationId xmlns:a16="http://schemas.microsoft.com/office/drawing/2014/main" id="{2344B97F-1F77-2B18-23D0-1A218FF4F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9511" y="3966752"/>
            <a:ext cx="1726794" cy="172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Logo, google, g icon - Free download on Iconfinder">
            <a:extLst>
              <a:ext uri="{FF2B5EF4-FFF2-40B4-BE49-F238E27FC236}">
                <a16:creationId xmlns:a16="http://schemas.microsoft.com/office/drawing/2014/main" id="{968AA89E-134F-6C95-C765-62977E104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719" y="5845754"/>
            <a:ext cx="1982668" cy="198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AWS Icon SVG Vector &amp; PNG Free Download | UXWing">
            <a:extLst>
              <a:ext uri="{FF2B5EF4-FFF2-40B4-BE49-F238E27FC236}">
                <a16:creationId xmlns:a16="http://schemas.microsoft.com/office/drawing/2014/main" id="{8CC262F7-E82C-A830-3D8E-286F9080B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091" y="5892792"/>
            <a:ext cx="1982669" cy="198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Microsoft icon - Free download on Iconfinder">
            <a:extLst>
              <a:ext uri="{FF2B5EF4-FFF2-40B4-BE49-F238E27FC236}">
                <a16:creationId xmlns:a16="http://schemas.microsoft.com/office/drawing/2014/main" id="{1D00D0F0-B474-D909-D47D-65FAFB81E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906" y="5547533"/>
            <a:ext cx="2698738" cy="269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51742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44883" y="1505817"/>
            <a:ext cx="8949241" cy="575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pt-BR" sz="36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O que é Docker? E por que utilizá-lo?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4883" y="2579178"/>
            <a:ext cx="9113016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pt-BR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📦 </a:t>
            </a:r>
            <a:r>
              <a:rPr lang="pt-BR" sz="3200" b="1" dirty="0">
                <a:solidFill>
                  <a:srgbClr val="FFC000"/>
                </a:solidFill>
                <a:latin typeface="Montserrat Bold"/>
                <a:ea typeface="Open Sans"/>
                <a:cs typeface="Open Sans"/>
                <a:sym typeface="Montserrat Bold"/>
              </a:rPr>
              <a:t>Empacota</a:t>
            </a:r>
            <a:r>
              <a:rPr lang="pt-BR" sz="3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pt-BR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aplicação + dependências</a:t>
            </a:r>
          </a:p>
          <a:p>
            <a:endParaRPr lang="pt-BR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r>
              <a:rPr lang="pt-BR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🌍 Roda em qualquer lugar (PC, servidor, nuvem)</a:t>
            </a:r>
          </a:p>
          <a:p>
            <a:endParaRPr lang="pt-BR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r>
              <a:rPr lang="pt-BR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✅ Evita o “na minha máquina funciona“</a:t>
            </a: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FC46770-05D8-7393-D01E-AEB31E794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044" y="1126867"/>
            <a:ext cx="8496300" cy="477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44470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979055" y="917710"/>
            <a:ext cx="1237314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pt-BR" sz="40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O que é um Docker file e uma Docker </a:t>
            </a:r>
            <a:r>
              <a:rPr lang="pt-BR" sz="4000" b="1" dirty="0" err="1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image</a:t>
            </a:r>
            <a:r>
              <a:rPr lang="pt-BR" sz="40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?</a:t>
            </a:r>
          </a:p>
        </p:txBody>
      </p:sp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24B03E90-DAC0-735C-9B81-2A92F8C41779}"/>
              </a:ext>
            </a:extLst>
          </p:cNvPr>
          <p:cNvSpPr txBox="1"/>
          <p:nvPr/>
        </p:nvSpPr>
        <p:spPr>
          <a:xfrm>
            <a:off x="731792" y="2093026"/>
            <a:ext cx="8640808" cy="1447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25"/>
              </a:lnSpc>
            </a:pPr>
            <a:r>
              <a:rPr lang="en-US" sz="3200" b="1" dirty="0">
                <a:solidFill>
                  <a:srgbClr val="FFFFFF"/>
                </a:solidFill>
                <a:latin typeface="Montserrat Bold" panose="00000800000000000000" charset="0"/>
                <a:ea typeface="Open Sans"/>
                <a:cs typeface="Open Sans"/>
                <a:sym typeface="Open Sans"/>
              </a:rPr>
              <a:t>Docker file</a:t>
            </a:r>
            <a:r>
              <a:rPr lang="en-US" sz="3200" dirty="0">
                <a:solidFill>
                  <a:srgbClr val="FFFFFF"/>
                </a:solidFill>
                <a:latin typeface="Montserrat Bold" panose="00000800000000000000" charset="0"/>
                <a:ea typeface="Open Sans"/>
                <a:cs typeface="Open Sans"/>
                <a:sym typeface="Open Sans"/>
              </a:rPr>
              <a:t>:</a:t>
            </a:r>
          </a:p>
          <a:p>
            <a:pPr algn="just">
              <a:lnSpc>
                <a:spcPts val="2825"/>
              </a:lnSpc>
            </a:pPr>
            <a:endParaRPr lang="en-US" sz="3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Uma “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receita de bolo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” para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criar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imagens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66C68C1-E900-996A-7142-565B252DA71E}"/>
              </a:ext>
            </a:extLst>
          </p:cNvPr>
          <p:cNvSpPr txBox="1"/>
          <p:nvPr/>
        </p:nvSpPr>
        <p:spPr>
          <a:xfrm>
            <a:off x="9372600" y="2093026"/>
            <a:ext cx="8587854" cy="2166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25"/>
              </a:lnSpc>
            </a:pPr>
            <a:r>
              <a:rPr lang="en-US" sz="3200" b="1" dirty="0">
                <a:solidFill>
                  <a:srgbClr val="FFFFFF"/>
                </a:solidFill>
                <a:latin typeface="Montserrat Bold" panose="00000800000000000000" charset="0"/>
                <a:ea typeface="Open Sans"/>
                <a:cs typeface="Open Sans"/>
                <a:sym typeface="Open Sans"/>
              </a:rPr>
              <a:t>Docker image</a:t>
            </a:r>
            <a:r>
              <a:rPr lang="en-US" sz="3200" dirty="0">
                <a:solidFill>
                  <a:srgbClr val="FFFFFF"/>
                </a:solidFill>
                <a:latin typeface="Montserrat Bold" panose="00000800000000000000" charset="0"/>
                <a:ea typeface="Open Sans"/>
                <a:cs typeface="Open Sans"/>
                <a:sym typeface="Open Sans"/>
              </a:rPr>
              <a:t>:</a:t>
            </a:r>
          </a:p>
          <a:p>
            <a:pPr algn="just">
              <a:lnSpc>
                <a:spcPts val="2825"/>
              </a:lnSpc>
            </a:pPr>
            <a:endParaRPr lang="en-US" sz="3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O “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bolo pronto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”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Esse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bolo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pode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ser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servido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(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ou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no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caso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, um container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pode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ser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executado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)</a:t>
            </a:r>
          </a:p>
        </p:txBody>
      </p:sp>
      <p:pic>
        <p:nvPicPr>
          <p:cNvPr id="7" name="Picture 2" descr="A Beginner's Guide to Understanding and Building Docker Images | JFrog">
            <a:extLst>
              <a:ext uri="{FF2B5EF4-FFF2-40B4-BE49-F238E27FC236}">
                <a16:creationId xmlns:a16="http://schemas.microsoft.com/office/drawing/2014/main" id="{0ED0B1BE-6A84-4866-9900-274AAFE0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641" y="4549175"/>
            <a:ext cx="1208722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37715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596926" y="1335539"/>
            <a:ext cx="709414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84"/>
              </a:lnSpc>
            </a:pPr>
            <a:r>
              <a:rPr lang="pt-BR" sz="40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O que é um container?</a:t>
            </a:r>
          </a:p>
        </p:txBody>
      </p:sp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9991A3DC-D16A-0CD5-521E-B331A4275577}"/>
              </a:ext>
            </a:extLst>
          </p:cNvPr>
          <p:cNvSpPr txBox="1"/>
          <p:nvPr/>
        </p:nvSpPr>
        <p:spPr>
          <a:xfrm>
            <a:off x="3338034" y="2421639"/>
            <a:ext cx="11655188" cy="1093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Instância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em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execução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uma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imagem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Docker;</a:t>
            </a:r>
          </a:p>
          <a:p>
            <a:pPr marL="457200" indent="-457200" algn="just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 algn="just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Ambiente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isolado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;</a:t>
            </a:r>
          </a:p>
        </p:txBody>
      </p:sp>
      <p:pic>
        <p:nvPicPr>
          <p:cNvPr id="5" name="Picture 4" descr="How to Install and Run Docker on Jetson Nano?">
            <a:extLst>
              <a:ext uri="{FF2B5EF4-FFF2-40B4-BE49-F238E27FC236}">
                <a16:creationId xmlns:a16="http://schemas.microsoft.com/office/drawing/2014/main" id="{34D10EB1-6B75-C946-5A7C-CA50F0758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6" y="2747181"/>
            <a:ext cx="7696270" cy="660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54181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69976" y="1271700"/>
            <a:ext cx="8895652" cy="580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84"/>
              </a:lnSpc>
            </a:pPr>
            <a:r>
              <a:rPr lang="pt-BR" sz="36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Containers </a:t>
            </a:r>
            <a:r>
              <a:rPr lang="pt-BR" sz="3600" b="1" dirty="0" err="1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vs</a:t>
            </a:r>
            <a:r>
              <a:rPr lang="pt-BR" sz="36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 Máquinas Virtuais</a:t>
            </a:r>
          </a:p>
        </p:txBody>
      </p:sp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10D72AC-1DB1-B91D-17B2-FE67C6C29CF0}"/>
              </a:ext>
            </a:extLst>
          </p:cNvPr>
          <p:cNvSpPr txBox="1"/>
          <p:nvPr/>
        </p:nvSpPr>
        <p:spPr>
          <a:xfrm>
            <a:off x="269976" y="2037949"/>
            <a:ext cx="7200904" cy="4320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Cada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aplicação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roda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isolada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em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seu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próprio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container;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Todos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compartilham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o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mesmo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Sistema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operacional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host;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O Docker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faz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a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camada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de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abstração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entre as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aplicações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e SO;</a:t>
            </a: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FFFFFF"/>
              </a:solidFill>
              <a:latin typeface="Montserrat" panose="00000500000000000000" pitchFamily="2" charset="0"/>
              <a:ea typeface="Open Sans"/>
              <a:cs typeface="Open Sans"/>
              <a:sym typeface="Open Sans"/>
            </a:endParaRPr>
          </a:p>
          <a:p>
            <a:pPr marL="457200" indent="-457200">
              <a:lnSpc>
                <a:spcPts val="2825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Resultado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: </a:t>
            </a:r>
            <a:r>
              <a:rPr lang="en-US" sz="3200" dirty="0" err="1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mais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leve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, 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rápido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 e </a:t>
            </a:r>
            <a:r>
              <a:rPr lang="pt-BR" sz="3200" b="1" dirty="0">
                <a:solidFill>
                  <a:srgbClr val="FFC000"/>
                </a:solidFill>
                <a:latin typeface="Montserrat" panose="00000500000000000000" pitchFamily="2" charset="0"/>
                <a:ea typeface="Open Sans"/>
                <a:cs typeface="Open Sans"/>
                <a:sym typeface="Montserrat Bold"/>
              </a:rPr>
              <a:t>eficiente</a:t>
            </a:r>
            <a:r>
              <a:rPr lang="en-US" sz="3200" dirty="0">
                <a:solidFill>
                  <a:srgbClr val="FFFFFF"/>
                </a:solidFill>
                <a:latin typeface="Montserrat" panose="00000500000000000000" pitchFamily="2" charset="0"/>
                <a:ea typeface="Open Sans"/>
                <a:cs typeface="Open Sans"/>
                <a:sym typeface="Open Sans"/>
              </a:rPr>
              <a:t>.</a:t>
            </a:r>
          </a:p>
        </p:txBody>
      </p:sp>
      <p:pic>
        <p:nvPicPr>
          <p:cNvPr id="6" name="Picture 2" descr="Um guia para iniciantes em Docker — como criar sua primeira aplicação com o  Docker">
            <a:extLst>
              <a:ext uri="{FF2B5EF4-FFF2-40B4-BE49-F238E27FC236}">
                <a16:creationId xmlns:a16="http://schemas.microsoft.com/office/drawing/2014/main" id="{2B9C5010-A269-D5B0-6F73-6E514DC4A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562100"/>
            <a:ext cx="975360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17797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033931" y="1080632"/>
            <a:ext cx="4220138" cy="640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84"/>
              </a:lnSpc>
            </a:pPr>
            <a:r>
              <a:rPr lang="pt-BR" sz="5400" b="1" dirty="0">
                <a:solidFill>
                  <a:srgbClr val="FFFFFF"/>
                </a:solidFill>
                <a:latin typeface="Montserrat Bold" panose="00000800000000000000" charset="0"/>
                <a:ea typeface="Open Sans Bold"/>
                <a:cs typeface="Open Sans Bold"/>
                <a:sym typeface="Open Sans Bold"/>
              </a:rPr>
              <a:t>Arquitetura</a:t>
            </a:r>
          </a:p>
        </p:txBody>
      </p:sp>
      <p:sp>
        <p:nvSpPr>
          <p:cNvPr id="8" name="Freeform 8"/>
          <p:cNvSpPr/>
          <p:nvPr/>
        </p:nvSpPr>
        <p:spPr>
          <a:xfrm>
            <a:off x="8067015" y="8890363"/>
            <a:ext cx="2197227" cy="577201"/>
          </a:xfrm>
          <a:custGeom>
            <a:avLst/>
            <a:gdLst/>
            <a:ahLst/>
            <a:cxnLst/>
            <a:rect l="l" t="t" r="r" b="b"/>
            <a:pathLst>
              <a:path w="2197227" h="577201">
                <a:moveTo>
                  <a:pt x="0" y="0"/>
                </a:moveTo>
                <a:lnTo>
                  <a:pt x="2197228" y="0"/>
                </a:lnTo>
                <a:lnTo>
                  <a:pt x="2197228" y="577201"/>
                </a:lnTo>
                <a:lnTo>
                  <a:pt x="0" y="577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noProof="0"/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68123566-345A-E3FF-332E-32ED8F0E4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01" y="2470244"/>
            <a:ext cx="17147597" cy="586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0576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527</Words>
  <Application>Microsoft Office PowerPoint</Application>
  <PresentationFormat>Personalizar</PresentationFormat>
  <Paragraphs>68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Open Sans</vt:lpstr>
      <vt:lpstr>Calibri</vt:lpstr>
      <vt:lpstr>Montserrat Bold</vt:lpstr>
      <vt:lpstr>Montserrat</vt:lpstr>
      <vt:lpstr>Open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Daniel</dc:title>
  <cp:lastModifiedBy>Igor Queirantes</cp:lastModifiedBy>
  <cp:revision>6</cp:revision>
  <dcterms:created xsi:type="dcterms:W3CDTF">2006-08-16T00:00:00Z</dcterms:created>
  <dcterms:modified xsi:type="dcterms:W3CDTF">2025-10-30T02:37:30Z</dcterms:modified>
  <dc:identifier>DAG0i-e4Kik</dc:identifier>
</cp:coreProperties>
</file>